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3"/>
  </p:notesMasterIdLst>
  <p:handoutMasterIdLst>
    <p:handoutMasterId r:id="rId14"/>
  </p:handoutMasterIdLst>
  <p:sldIdLst>
    <p:sldId id="256" r:id="rId5"/>
    <p:sldId id="325" r:id="rId6"/>
    <p:sldId id="327" r:id="rId7"/>
    <p:sldId id="328" r:id="rId8"/>
    <p:sldId id="329" r:id="rId9"/>
    <p:sldId id="330" r:id="rId10"/>
    <p:sldId id="331" r:id="rId11"/>
    <p:sldId id="332" r:id="rId12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9B9D"/>
    <a:srgbClr val="AEB0AF"/>
    <a:srgbClr val="CEC7C1"/>
    <a:srgbClr val="8C8D90"/>
    <a:srgbClr val="D25350"/>
    <a:srgbClr val="808184"/>
    <a:srgbClr val="75767A"/>
    <a:srgbClr val="4E4F54"/>
    <a:srgbClr val="84888B"/>
    <a:srgbClr val="A04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66" autoAdjust="0"/>
    <p:restoredTop sz="95161" autoAdjust="0"/>
  </p:normalViewPr>
  <p:slideViewPr>
    <p:cSldViewPr snapToGrid="0" showGuides="1">
      <p:cViewPr varScale="1">
        <p:scale>
          <a:sx n="128" d="100"/>
          <a:sy n="128" d="100"/>
        </p:scale>
        <p:origin x="632" y="17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9/8/21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9/8/21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7030A5-C7D7-48D4-B261-45DC936EE5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409488"/>
            <a:ext cx="1603756" cy="3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95A329E-A9A2-E149-9CDD-03DAF92C07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56">
            <a:extLst>
              <a:ext uri="{FF2B5EF4-FFF2-40B4-BE49-F238E27FC236}">
                <a16:creationId xmlns:a16="http://schemas.microsoft.com/office/drawing/2014/main" id="{638E0496-E9BD-BE45-A26E-D904248ED83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011580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Rectangle 256">
            <a:extLst>
              <a:ext uri="{FF2B5EF4-FFF2-40B4-BE49-F238E27FC236}">
                <a16:creationId xmlns:a16="http://schemas.microsoft.com/office/drawing/2014/main" id="{6349825E-C749-4CDB-BDE4-DDAFE00D2BF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E7B1543-14D8-A941-AF62-9CE3736655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Rectangle 256">
            <a:extLst>
              <a:ext uri="{FF2B5EF4-FFF2-40B4-BE49-F238E27FC236}">
                <a16:creationId xmlns:a16="http://schemas.microsoft.com/office/drawing/2014/main" id="{BF6A1C92-1EE6-4390-85D8-ACD208CF9DB8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2567238-4D22-9C4C-863E-90B8E166BB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D6DB211-F94D-644A-8C58-020193A03AAA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010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010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C0632-ACDA-4D24-A2CC-14539B91BC55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4B06D67-5A3B-714E-90C1-66A7825D67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7FC5867-1737-E84C-B42D-608A49EBBAA6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4B83B09-CF3A-4A36-84C0-D32086A13DE2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EE01FD-138D-4943-8801-4849D54F7C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5840756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585" y="1435551"/>
            <a:ext cx="5840415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583867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584" y="948037"/>
            <a:ext cx="584041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80804" y="966165"/>
            <a:ext cx="5815195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0804" y="1517523"/>
            <a:ext cx="5815195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7344" y="966165"/>
            <a:ext cx="5811876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7344" y="1517523"/>
            <a:ext cx="5811876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2737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1714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35551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000" y="966165"/>
            <a:ext cx="3833880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3833880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312016" y="966165"/>
            <a:ext cx="3831692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319831" y="1517904"/>
            <a:ext cx="3831692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37939" y="966165"/>
            <a:ext cx="3797323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45754" y="1517904"/>
            <a:ext cx="3797323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936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5213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816" y="966459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914400" indent="-227013">
              <a:lnSpc>
                <a:spcPct val="90000"/>
              </a:lnSpc>
              <a:buFont typeface="Century Gothic" panose="020B0502020202020204" pitchFamily="34" charset="0"/>
              <a:buChar char="•"/>
              <a:tabLst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3916" y="969264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30537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lnSpc>
                <a:spcPct val="90000"/>
              </a:lnSpc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04922" y="969264"/>
            <a:ext cx="2868091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2498" y="969264"/>
            <a:ext cx="2879502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3193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4697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5B76B085-C104-2A42-8A31-4445D0F28471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736" r:id="rId4"/>
    <p:sldLayoutId id="2147483663" r:id="rId5"/>
    <p:sldLayoutId id="2147483685" r:id="rId6"/>
    <p:sldLayoutId id="2147483750" r:id="rId7"/>
    <p:sldLayoutId id="2147483755" r:id="rId8"/>
    <p:sldLayoutId id="2147483754" r:id="rId9"/>
    <p:sldLayoutId id="2147483667" r:id="rId10"/>
    <p:sldLayoutId id="2147483725" r:id="rId11"/>
    <p:sldLayoutId id="2147483756" r:id="rId12"/>
    <p:sldLayoutId id="2147483678" r:id="rId13"/>
    <p:sldLayoutId id="2147483757" r:id="rId14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htmlpreview.github.io/?https://github.com/epics-modules/autosave/blob/R5-7-1/documentation/autoSaveRestore.html" TargetMode="Externa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800C1-4BD0-4441-9F02-CABA00D22C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736" y="1388962"/>
            <a:ext cx="8678194" cy="535531"/>
          </a:xfrm>
        </p:spPr>
        <p:txBody>
          <a:bodyPr/>
          <a:lstStyle/>
          <a:p>
            <a:r>
              <a:rPr lang="en-US" dirty="0"/>
              <a:t>Autosave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112E8D-8CA8-4596-914D-BD6FE69564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Kay Kasemir</a:t>
            </a:r>
          </a:p>
          <a:p>
            <a:endParaRPr lang="en-US" dirty="0"/>
          </a:p>
          <a:p>
            <a:r>
              <a:rPr lang="en-US" dirty="0"/>
              <a:t>Feb. 2022</a:t>
            </a:r>
          </a:p>
        </p:txBody>
      </p:sp>
    </p:spTree>
    <p:extLst>
      <p:ext uri="{BB962C8B-B14F-4D97-AF65-F5344CB8AC3E}">
        <p14:creationId xmlns:p14="http://schemas.microsoft.com/office/powerpoint/2010/main" val="1713182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2AD54948-FE4A-6449-B1E7-E9CDBD29A9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44650" y="153988"/>
            <a:ext cx="8775700" cy="1421928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Purpose of “</a:t>
            </a:r>
            <a:r>
              <a:rPr lang="en-US" altLang="ja-JP">
                <a:ea typeface="ＭＳ Ｐゴシック" panose="020B0600070205080204" pitchFamily="34" charset="-128"/>
              </a:rPr>
              <a:t>autosave</a:t>
            </a:r>
            <a:r>
              <a:rPr lang="en-US" altLang="en-US">
                <a:ea typeface="ＭＳ Ｐゴシック" panose="020B0600070205080204" pitchFamily="34" charset="-128"/>
              </a:rPr>
              <a:t>”</a:t>
            </a:r>
            <a:br>
              <a:rPr lang="en-US" altLang="ja-JP">
                <a:ea typeface="ＭＳ Ｐゴシック" panose="020B0600070205080204" pitchFamily="34" charset="-128"/>
              </a:rPr>
            </a:br>
            <a:r>
              <a:rPr lang="en-US" altLang="ja-JP">
                <a:ea typeface="ＭＳ Ｐゴシック" panose="020B0600070205080204" pitchFamily="34" charset="-128"/>
              </a:rPr>
              <a:t>(aka. </a:t>
            </a:r>
            <a:r>
              <a:rPr lang="en-US" altLang="en-US">
                <a:ea typeface="ＭＳ Ｐゴシック" panose="020B0600070205080204" pitchFamily="34" charset="-128"/>
              </a:rPr>
              <a:t>‘</a:t>
            </a:r>
            <a:r>
              <a:rPr lang="en-US" altLang="ja-JP">
                <a:ea typeface="ＭＳ Ｐゴシック" panose="020B0600070205080204" pitchFamily="34" charset="-128"/>
              </a:rPr>
              <a:t>bumpless save/restore</a:t>
            </a:r>
            <a:r>
              <a:rPr lang="en-US" altLang="en-US">
                <a:ea typeface="ＭＳ Ｐゴシック" panose="020B0600070205080204" pitchFamily="34" charset="-128"/>
              </a:rPr>
              <a:t>’</a:t>
            </a:r>
            <a:r>
              <a:rPr lang="en-US" altLang="ja-JP">
                <a:ea typeface="ＭＳ Ｐゴシック" panose="020B0600070205080204" pitchFamily="34" charset="-128"/>
              </a:rPr>
              <a:t>)</a:t>
            </a:r>
            <a:br>
              <a:rPr lang="en-US" altLang="ja-JP">
                <a:ea typeface="ＭＳ Ｐゴシック" panose="020B0600070205080204" pitchFamily="34" charset="-128"/>
              </a:rPr>
            </a:b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7CE3AEC7-417C-944A-91BE-A5B71C90CE3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44650" y="1354138"/>
            <a:ext cx="8229600" cy="508635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Values of some EPICS Records need to persist across IOC reboots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‘Set points’ entered by user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Current ‘positions’ of motors</a:t>
            </a:r>
            <a:r>
              <a:rPr lang="en-US" altLang="en-US" baseline="30000" dirty="0">
                <a:solidFill>
                  <a:srgbClr val="3366FF"/>
                </a:solidFill>
                <a:ea typeface="ＭＳ Ｐゴシック" panose="020B0600070205080204" pitchFamily="34" charset="-128"/>
              </a:rPr>
              <a:t>*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buFont typeface="Symbol" pitchFamily="2" charset="2"/>
              <a:buNone/>
            </a:pPr>
            <a:r>
              <a:rPr lang="en-US" altLang="en-US" baseline="30000" dirty="0">
                <a:solidFill>
                  <a:srgbClr val="3366FF"/>
                </a:solidFill>
                <a:ea typeface="ＭＳ Ｐゴシック" panose="020B0600070205080204" pitchFamily="34" charset="-128"/>
              </a:rPr>
              <a:t>* </a:t>
            </a:r>
            <a:r>
              <a:rPr lang="en-US" altLang="en-US" dirty="0">
                <a:ea typeface="ＭＳ Ｐゴシック" panose="020B0600070205080204" pitchFamily="34" charset="-128"/>
              </a:rPr>
              <a:t>Fine print: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sz="2000" dirty="0">
                <a:ea typeface="ＭＳ Ｐゴシック" panose="020B0600070205080204" pitchFamily="34" charset="-128"/>
              </a:rPr>
              <a:t>In some cases, the hardware can do this: PLC, Parker6k, ...</a:t>
            </a:r>
            <a:br>
              <a:rPr lang="en-US" altLang="en-US" sz="2000" dirty="0">
                <a:ea typeface="ＭＳ Ｐゴシック" panose="020B0600070205080204" pitchFamily="34" charset="-128"/>
              </a:rPr>
            </a:br>
            <a:r>
              <a:rPr lang="en-US" altLang="en-US" sz="2000" dirty="0">
                <a:ea typeface="ＭＳ Ｐゴシック" panose="020B0600070205080204" pitchFamily="34" charset="-128"/>
              </a:rPr>
              <a:t>At IOC startup, Device support ‘</a:t>
            </a:r>
            <a:r>
              <a:rPr lang="en-US" altLang="ja-JP" sz="2000" dirty="0" err="1">
                <a:ea typeface="ＭＳ Ｐゴシック" panose="020B0600070205080204" pitchFamily="34" charset="-128"/>
              </a:rPr>
              <a:t>init</a:t>
            </a:r>
            <a:r>
              <a:rPr lang="en-US" altLang="ja-JP" sz="2000" dirty="0">
                <a:ea typeface="ＭＳ Ｐゴシック" panose="020B0600070205080204" pitchFamily="34" charset="-128"/>
              </a:rPr>
              <a:t>()</a:t>
            </a:r>
            <a:r>
              <a:rPr lang="en-US" altLang="en-US" sz="2000" dirty="0">
                <a:ea typeface="ＭＳ Ｐゴシック" panose="020B0600070205080204" pitchFamily="34" charset="-128"/>
              </a:rPr>
              <a:t>’</a:t>
            </a:r>
            <a:r>
              <a:rPr lang="en-US" altLang="ja-JP" sz="2000" dirty="0">
                <a:ea typeface="ＭＳ Ｐゴシック" panose="020B0600070205080204" pitchFamily="34" charset="-128"/>
              </a:rPr>
              <a:t> should then read from hardware.</a:t>
            </a:r>
            <a:br>
              <a:rPr lang="en-US" altLang="ja-JP" sz="2000" dirty="0">
                <a:ea typeface="ＭＳ Ｐゴシック" panose="020B0600070205080204" pitchFamily="34" charset="-128"/>
              </a:rPr>
            </a:br>
            <a:r>
              <a:rPr lang="en-US" altLang="ja-JP" sz="2000" dirty="0">
                <a:ea typeface="ＭＳ Ｐゴシック" panose="020B0600070205080204" pitchFamily="34" charset="-128"/>
              </a:rPr>
              <a:t>But what if the hardware lost the settings?</a:t>
            </a:r>
            <a:br>
              <a:rPr lang="en-US" altLang="ja-JP" sz="2000" dirty="0">
                <a:ea typeface="ＭＳ Ｐゴシック" panose="020B0600070205080204" pitchFamily="34" charset="-128"/>
              </a:rPr>
            </a:br>
            <a:r>
              <a:rPr lang="en-US" altLang="ja-JP" sz="2000" dirty="0">
                <a:ea typeface="ＭＳ Ｐゴシック" panose="020B0600070205080204" pitchFamily="34" charset="-128"/>
              </a:rPr>
              <a:t>Who</a:t>
            </a:r>
            <a:r>
              <a:rPr lang="en-US" altLang="en-US" sz="2000" dirty="0">
                <a:ea typeface="ＭＳ Ｐゴシック" panose="020B0600070205080204" pitchFamily="34" charset="-128"/>
              </a:rPr>
              <a:t>’</a:t>
            </a:r>
            <a:r>
              <a:rPr lang="en-US" altLang="ja-JP" sz="2000" dirty="0">
                <a:ea typeface="ＭＳ Ｐゴシック" panose="020B0600070205080204" pitchFamily="34" charset="-128"/>
              </a:rPr>
              <a:t>s in charge here??</a:t>
            </a:r>
            <a:br>
              <a:rPr lang="en-US" altLang="ja-JP" sz="2000" dirty="0">
                <a:ea typeface="ＭＳ Ｐゴシック" panose="020B0600070205080204" pitchFamily="34" charset="-128"/>
              </a:rPr>
            </a:br>
            <a:r>
              <a:rPr lang="en-US" altLang="ja-JP" sz="2000" dirty="0">
                <a:ea typeface="ＭＳ Ｐゴシック" panose="020B0600070205080204" pitchFamily="34" charset="-128"/>
              </a:rPr>
              <a:t>Need to think about this case-by-case!</a:t>
            </a:r>
          </a:p>
          <a:p>
            <a:pPr lvl="1"/>
            <a:endParaRPr lang="en-US" altLang="en-US" sz="1800" baseline="30000" dirty="0">
              <a:solidFill>
                <a:srgbClr val="3366FF"/>
              </a:solidFill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CD7C6E4E-8B34-DF42-9D65-966860AE9A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How To Use</a:t>
            </a:r>
          </a:p>
        </p:txBody>
      </p:sp>
      <p:sp>
        <p:nvSpPr>
          <p:cNvPr id="19458" name="Content Placeholder 2">
            <a:extLst>
              <a:ext uri="{FF2B5EF4-FFF2-40B4-BE49-F238E27FC236}">
                <a16:creationId xmlns:a16="http://schemas.microsoft.com/office/drawing/2014/main" id="{80A31E2A-40D8-A242-AE61-5C083CBEB95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Arial Black" panose="020B0604020202020204" pitchFamily="34" charset="0"/>
              <a:buAutoNum type="arabicPeriod"/>
            </a:pPr>
            <a:r>
              <a:rPr lang="en-US" altLang="en-US" dirty="0">
                <a:ea typeface="ＭＳ Ｐゴシック" panose="020B0600070205080204" pitchFamily="34" charset="-128"/>
              </a:rPr>
              <a:t>Add ‘</a:t>
            </a:r>
            <a:r>
              <a:rPr lang="en-US" altLang="ja-JP" dirty="0">
                <a:ea typeface="ＭＳ Ｐゴシック" panose="020B0600070205080204" pitchFamily="34" charset="-128"/>
              </a:rPr>
              <a:t>autosave</a:t>
            </a:r>
            <a:r>
              <a:rPr lang="en-US" altLang="en-US" dirty="0">
                <a:ea typeface="ＭＳ Ｐゴシック" panose="020B0600070205080204" pitchFamily="34" charset="-128"/>
              </a:rPr>
              <a:t>’</a:t>
            </a:r>
            <a:r>
              <a:rPr lang="en-US" altLang="ja-JP" dirty="0">
                <a:ea typeface="ＭＳ Ｐゴシック" panose="020B0600070205080204" pitchFamily="34" charset="-128"/>
              </a:rPr>
              <a:t> module to IOC</a:t>
            </a:r>
          </a:p>
          <a:p>
            <a:pPr marL="514350" indent="-514350">
              <a:buFont typeface="Arial Black" panose="020B0604020202020204" pitchFamily="34" charset="0"/>
              <a:buAutoNum type="arabicPeriod"/>
            </a:pPr>
            <a:r>
              <a:rPr lang="en-US" altLang="en-US" dirty="0">
                <a:ea typeface="ＭＳ Ｐゴシック" panose="020B0600070205080204" pitchFamily="34" charset="-128"/>
              </a:rPr>
              <a:t>Configure what to persist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356BE5BD-809E-EA4B-80B9-8E80E955C4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44650" y="153989"/>
            <a:ext cx="9023350" cy="535531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Add Autosave to IOC</a:t>
            </a:r>
          </a:p>
        </p:txBody>
      </p:sp>
      <p:sp>
        <p:nvSpPr>
          <p:cNvPr id="20482" name="Content Placeholder 2">
            <a:extLst>
              <a:ext uri="{FF2B5EF4-FFF2-40B4-BE49-F238E27FC236}">
                <a16:creationId xmlns:a16="http://schemas.microsoft.com/office/drawing/2014/main" id="{A666BFBE-09C1-1B48-A977-03D7FA865E5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44650" y="914400"/>
            <a:ext cx="8947150" cy="5435600"/>
          </a:xfrm>
        </p:spPr>
        <p:txBody>
          <a:bodyPr/>
          <a:lstStyle/>
          <a:p>
            <a:pPr marL="0" indent="0">
              <a:buFont typeface="Arial Black" panose="020B0604020202020204" pitchFamily="34" charset="0"/>
              <a:buAutoNum type="arabicPeriod"/>
            </a:pPr>
            <a:r>
              <a:rPr lang="en-US" altLang="en-US" sz="1800" dirty="0">
                <a:ea typeface="ＭＳ Ｐゴシック" panose="020B0600070205080204" pitchFamily="34" charset="-128"/>
              </a:rPr>
              <a:t> Define path in </a:t>
            </a:r>
            <a:r>
              <a:rPr lang="en-US" altLang="en-US" sz="1800" dirty="0">
                <a:latin typeface="Courier" pitchFamily="2" charset="0"/>
                <a:ea typeface="ＭＳ Ｐゴシック" panose="020B0600070205080204" pitchFamily="34" charset="-128"/>
              </a:rPr>
              <a:t>configure/RELEASE or ../</a:t>
            </a:r>
            <a:r>
              <a:rPr lang="en-US" altLang="en-US" sz="1800" dirty="0" err="1">
                <a:latin typeface="Courier" pitchFamily="2" charset="0"/>
                <a:ea typeface="ＭＳ Ｐゴシック" panose="020B0600070205080204" pitchFamily="34" charset="-128"/>
              </a:rPr>
              <a:t>RELEASE.local</a:t>
            </a:r>
            <a:r>
              <a:rPr lang="en-US" altLang="en-US" sz="1800" dirty="0">
                <a:latin typeface="Courier" pitchFamily="2" charset="0"/>
                <a:ea typeface="ＭＳ Ｐゴシック" panose="020B0600070205080204" pitchFamily="34" charset="-128"/>
              </a:rPr>
              <a:t>:</a:t>
            </a:r>
            <a:endParaRPr lang="en-US" altLang="en-US" sz="1800" dirty="0">
              <a:ea typeface="ＭＳ Ｐゴシック" panose="020B0600070205080204" pitchFamily="34" charset="-128"/>
            </a:endParaRPr>
          </a:p>
          <a:p>
            <a:pPr marL="457200" lvl="1" indent="0">
              <a:buNone/>
            </a:pPr>
            <a:r>
              <a:rPr lang="en-US" altLang="en-US" sz="1600" dirty="0">
                <a:solidFill>
                  <a:srgbClr val="660066"/>
                </a:solidFill>
                <a:latin typeface="Courier" pitchFamily="2" charset="0"/>
                <a:ea typeface="ＭＳ Ｐゴシック" panose="020B0600070205080204" pitchFamily="34" charset="-128"/>
              </a:rPr>
              <a:t>AUTOSAVE</a:t>
            </a:r>
            <a:r>
              <a:rPr lang="en-US" altLang="en-US" sz="1600" dirty="0">
                <a:latin typeface="Courier" pitchFamily="2" charset="0"/>
                <a:ea typeface="ＭＳ Ｐゴシック" panose="020B0600070205080204" pitchFamily="34" charset="-128"/>
              </a:rPr>
              <a:t>=/home/controls/epics/…/autosave-R5-9</a:t>
            </a:r>
          </a:p>
          <a:p>
            <a:pPr marL="0" indent="0">
              <a:buFont typeface="Arial Black" panose="020B0604020202020204" pitchFamily="34" charset="0"/>
              <a:buAutoNum type="arabicPeriod"/>
            </a:pPr>
            <a:r>
              <a:rPr lang="en-US" altLang="en-US" sz="1800" dirty="0">
                <a:ea typeface="ＭＳ Ｐゴシック" panose="020B0600070205080204" pitchFamily="34" charset="-128"/>
              </a:rPr>
              <a:t> Add binary and DBD info to </a:t>
            </a:r>
            <a:r>
              <a:rPr lang="en-US" altLang="en-US" sz="1800" dirty="0" err="1">
                <a:latin typeface="Courier" pitchFamily="2" charset="0"/>
                <a:ea typeface="ＭＳ Ｐゴシック" panose="020B0600070205080204" pitchFamily="34" charset="-128"/>
              </a:rPr>
              <a:t>xyzApp</a:t>
            </a:r>
            <a:r>
              <a:rPr lang="en-US" altLang="en-US" sz="1800" dirty="0">
                <a:latin typeface="Courier" pitchFamily="2" charset="0"/>
                <a:ea typeface="ＭＳ Ｐゴシック" panose="020B0600070205080204" pitchFamily="34" charset="-128"/>
              </a:rPr>
              <a:t>/</a:t>
            </a:r>
            <a:r>
              <a:rPr lang="en-US" altLang="en-US" sz="1800">
                <a:latin typeface="Courier" pitchFamily="2" charset="0"/>
                <a:ea typeface="ＭＳ Ｐゴシック" panose="020B0600070205080204" pitchFamily="34" charset="-128"/>
              </a:rPr>
              <a:t>src/</a:t>
            </a:r>
            <a:r>
              <a:rPr lang="en-US" altLang="en-US" sz="1800" dirty="0" err="1">
                <a:latin typeface="Courier" pitchFamily="2" charset="0"/>
                <a:ea typeface="ＭＳ Ｐゴシック" panose="020B0600070205080204" pitchFamily="34" charset="-128"/>
              </a:rPr>
              <a:t>Makefile</a:t>
            </a:r>
            <a:r>
              <a:rPr lang="en-US" altLang="en-US" sz="1800" dirty="0">
                <a:ea typeface="ＭＳ Ｐゴシック" panose="020B0600070205080204" pitchFamily="34" charset="-128"/>
              </a:rPr>
              <a:t>:</a:t>
            </a:r>
            <a:br>
              <a:rPr lang="en-US" altLang="en-US" sz="1800" dirty="0">
                <a:ea typeface="ＭＳ Ｐゴシック" panose="020B0600070205080204" pitchFamily="34" charset="-128"/>
              </a:rPr>
            </a:br>
            <a:br>
              <a:rPr lang="en-US" altLang="en-US" sz="1800" dirty="0">
                <a:ea typeface="ＭＳ Ｐゴシック" panose="020B0600070205080204" pitchFamily="34" charset="-128"/>
              </a:rPr>
            </a:br>
            <a:r>
              <a:rPr lang="en-US" altLang="en-US" sz="1600" dirty="0" err="1">
                <a:latin typeface="Courier" pitchFamily="2" charset="0"/>
                <a:ea typeface="ＭＳ Ｐゴシック" panose="020B0600070205080204" pitchFamily="34" charset="-128"/>
              </a:rPr>
              <a:t>YourProduct_DBD</a:t>
            </a:r>
            <a:r>
              <a:rPr lang="en-US" altLang="en-US" sz="1600" dirty="0">
                <a:latin typeface="Courier" pitchFamily="2" charset="0"/>
                <a:ea typeface="ＭＳ Ｐゴシック" panose="020B0600070205080204" pitchFamily="34" charset="-128"/>
              </a:rPr>
              <a:t> += </a:t>
            </a:r>
            <a:r>
              <a:rPr lang="en-US" altLang="en-US" sz="1600" dirty="0" err="1">
                <a:solidFill>
                  <a:srgbClr val="3366FF"/>
                </a:solidFill>
                <a:latin typeface="Courier" pitchFamily="2" charset="0"/>
                <a:ea typeface="ＭＳ Ｐゴシック" panose="020B0600070205080204" pitchFamily="34" charset="-128"/>
              </a:rPr>
              <a:t>asSupport.dbd</a:t>
            </a:r>
            <a:br>
              <a:rPr lang="en-US" altLang="en-US" sz="1600" dirty="0">
                <a:latin typeface="Courier" pitchFamily="2" charset="0"/>
                <a:ea typeface="ＭＳ Ｐゴシック" panose="020B0600070205080204" pitchFamily="34" charset="-128"/>
              </a:rPr>
            </a:br>
            <a:r>
              <a:rPr lang="en-US" altLang="en-US" sz="1600" dirty="0" err="1">
                <a:latin typeface="Courier" pitchFamily="2" charset="0"/>
                <a:ea typeface="ＭＳ Ｐゴシック" panose="020B0600070205080204" pitchFamily="34" charset="-128"/>
              </a:rPr>
              <a:t>YourProduct_LIBS</a:t>
            </a:r>
            <a:r>
              <a:rPr lang="en-US" altLang="en-US" sz="1600" dirty="0">
                <a:latin typeface="Courier" pitchFamily="2" charset="0"/>
                <a:ea typeface="ＭＳ Ｐゴシック" panose="020B0600070205080204" pitchFamily="34" charset="-128"/>
              </a:rPr>
              <a:t> += </a:t>
            </a:r>
            <a:r>
              <a:rPr lang="en-US" altLang="en-US" sz="1600" dirty="0">
                <a:solidFill>
                  <a:srgbClr val="008000"/>
                </a:solidFill>
                <a:latin typeface="Courier" pitchFamily="2" charset="0"/>
                <a:ea typeface="ＭＳ Ｐゴシック" panose="020B0600070205080204" pitchFamily="34" charset="-128"/>
              </a:rPr>
              <a:t>autosave</a:t>
            </a:r>
          </a:p>
          <a:p>
            <a:pPr marL="0" indent="0">
              <a:buFont typeface="Arial Black" panose="020B0604020202020204" pitchFamily="34" charset="0"/>
              <a:buAutoNum type="arabicPeriod"/>
            </a:pPr>
            <a:r>
              <a:rPr lang="en-US" altLang="en-US" sz="2000" dirty="0">
                <a:ea typeface="ＭＳ Ｐゴシック" panose="020B0600070205080204" pitchFamily="34" charset="-128"/>
              </a:rPr>
              <a:t> Use the support module in the IOC startup file:</a:t>
            </a:r>
            <a:br>
              <a:rPr lang="en-US" altLang="en-US" sz="2000" dirty="0">
                <a:ea typeface="ＭＳ Ｐゴシック" panose="020B0600070205080204" pitchFamily="34" charset="-128"/>
              </a:rPr>
            </a:br>
            <a:br>
              <a:rPr lang="en-US" altLang="en-US" sz="2000" dirty="0">
                <a:ea typeface="ＭＳ Ｐゴシック" panose="020B0600070205080204" pitchFamily="34" charset="-128"/>
              </a:rPr>
            </a:br>
            <a:r>
              <a:rPr lang="en-US" altLang="en-US" sz="1600" dirty="0">
                <a:latin typeface="Courier" pitchFamily="2" charset="0"/>
                <a:ea typeface="ＭＳ Ｐゴシック" panose="020B0600070205080204" pitchFamily="34" charset="-128"/>
              </a:rPr>
              <a:t>cd ${</a:t>
            </a:r>
            <a:r>
              <a:rPr lang="en-US" altLang="en-US" sz="1600" dirty="0">
                <a:solidFill>
                  <a:srgbClr val="660066"/>
                </a:solidFill>
                <a:latin typeface="Courier" pitchFamily="2" charset="0"/>
                <a:ea typeface="ＭＳ Ｐゴシック" panose="020B0600070205080204" pitchFamily="34" charset="-128"/>
              </a:rPr>
              <a:t>AUTOSAVE</a:t>
            </a:r>
            <a:r>
              <a:rPr lang="en-US" altLang="en-US" sz="1600" dirty="0">
                <a:latin typeface="Courier" pitchFamily="2" charset="0"/>
                <a:ea typeface="ＭＳ Ｐゴシック" panose="020B0600070205080204" pitchFamily="34" charset="-128"/>
              </a:rPr>
              <a:t>}</a:t>
            </a:r>
            <a:br>
              <a:rPr lang="en-US" altLang="en-US" sz="1600" dirty="0">
                <a:latin typeface="Courier" pitchFamily="2" charset="0"/>
                <a:ea typeface="ＭＳ Ｐゴシック" panose="020B0600070205080204" pitchFamily="34" charset="-128"/>
              </a:rPr>
            </a:br>
            <a:r>
              <a:rPr lang="en-US" altLang="en-US" sz="1600" dirty="0">
                <a:latin typeface="Courier" pitchFamily="2" charset="0"/>
                <a:ea typeface="ＭＳ Ｐゴシック" panose="020B0600070205080204" pitchFamily="34" charset="-128"/>
              </a:rPr>
              <a:t># Optional database for autosave status</a:t>
            </a:r>
            <a:br>
              <a:rPr lang="en-US" altLang="en-US" sz="1600" dirty="0">
                <a:latin typeface="Courier" pitchFamily="2" charset="0"/>
                <a:ea typeface="ＭＳ Ｐゴシック" panose="020B0600070205080204" pitchFamily="34" charset="-128"/>
              </a:rPr>
            </a:br>
            <a:r>
              <a:rPr lang="en-US" altLang="en-US" sz="1600" dirty="0" err="1">
                <a:latin typeface="Courier" pitchFamily="2" charset="0"/>
                <a:ea typeface="ＭＳ Ｐゴシック" panose="020B0600070205080204" pitchFamily="34" charset="-128"/>
              </a:rPr>
              <a:t>dbLoadRecords</a:t>
            </a:r>
            <a:r>
              <a:rPr lang="en-US" altLang="en-US" sz="1600" dirty="0">
                <a:latin typeface="Courier" pitchFamily="2" charset="0"/>
                <a:ea typeface="ＭＳ Ｐゴシック" panose="020B0600070205080204" pitchFamily="34" charset="-128"/>
              </a:rPr>
              <a:t> </a:t>
            </a:r>
            <a:r>
              <a:rPr lang="en-US" altLang="en-US" sz="1600" dirty="0">
                <a:solidFill>
                  <a:srgbClr val="FF6600"/>
                </a:solidFill>
                <a:latin typeface="Courier" pitchFamily="2" charset="0"/>
                <a:ea typeface="ＭＳ Ｐゴシック" panose="020B0600070205080204" pitchFamily="34" charset="-128"/>
              </a:rPr>
              <a:t>"</a:t>
            </a:r>
            <a:r>
              <a:rPr lang="en-US" altLang="en-US" sz="1600" dirty="0" err="1">
                <a:solidFill>
                  <a:srgbClr val="FF6600"/>
                </a:solidFill>
                <a:latin typeface="Courier" pitchFamily="2" charset="0"/>
                <a:ea typeface="ＭＳ Ｐゴシック" panose="020B0600070205080204" pitchFamily="34" charset="-128"/>
              </a:rPr>
              <a:t>db</a:t>
            </a:r>
            <a:r>
              <a:rPr lang="en-US" altLang="en-US" sz="1600" dirty="0">
                <a:solidFill>
                  <a:srgbClr val="FF6600"/>
                </a:solidFill>
                <a:latin typeface="Courier" pitchFamily="2" charset="0"/>
                <a:ea typeface="ＭＳ Ｐゴシック" panose="020B0600070205080204" pitchFamily="34" charset="-128"/>
              </a:rPr>
              <a:t>/</a:t>
            </a:r>
            <a:r>
              <a:rPr lang="en-US" altLang="en-US" sz="1600" dirty="0" err="1">
                <a:solidFill>
                  <a:srgbClr val="FF6600"/>
                </a:solidFill>
                <a:latin typeface="Courier" pitchFamily="2" charset="0"/>
                <a:ea typeface="ＭＳ Ｐゴシック" panose="020B0600070205080204" pitchFamily="34" charset="-128"/>
              </a:rPr>
              <a:t>save_restoreStatus.db</a:t>
            </a:r>
            <a:r>
              <a:rPr lang="en-US" altLang="en-US" sz="1600" dirty="0">
                <a:solidFill>
                  <a:srgbClr val="FF6600"/>
                </a:solidFill>
                <a:latin typeface="Courier" pitchFamily="2" charset="0"/>
                <a:ea typeface="ＭＳ Ｐゴシック" panose="020B0600070205080204" pitchFamily="34" charset="-128"/>
              </a:rPr>
              <a:t>", "P=$(IOCNAME):”</a:t>
            </a:r>
            <a:br>
              <a:rPr lang="en-US" altLang="en-US" sz="1600" dirty="0">
                <a:solidFill>
                  <a:srgbClr val="FF6600"/>
                </a:solidFill>
                <a:latin typeface="Courier" pitchFamily="2" charset="0"/>
                <a:ea typeface="ＭＳ Ｐゴシック" panose="020B0600070205080204" pitchFamily="34" charset="-128"/>
              </a:rPr>
            </a:br>
            <a:br>
              <a:rPr lang="en-US" altLang="en-US" sz="1600" dirty="0">
                <a:solidFill>
                  <a:srgbClr val="FF6600"/>
                </a:solidFill>
                <a:latin typeface="Courier" pitchFamily="2" charset="0"/>
                <a:ea typeface="ＭＳ Ｐゴシック" panose="020B0600070205080204" pitchFamily="34" charset="-128"/>
              </a:rPr>
            </a:br>
            <a:r>
              <a:rPr lang="en-US" altLang="en-US" sz="1600" dirty="0">
                <a:solidFill>
                  <a:srgbClr val="FF0000"/>
                </a:solidFill>
                <a:latin typeface="Courier" pitchFamily="2" charset="0"/>
                <a:ea typeface="ＭＳ Ｐゴシック" panose="020B0600070205080204" pitchFamily="34" charset="-128"/>
              </a:rPr>
              <a:t># Configure (more later)</a:t>
            </a:r>
            <a:br>
              <a:rPr lang="en-US" altLang="en-US" sz="1600" dirty="0">
                <a:solidFill>
                  <a:srgbClr val="FF0000"/>
                </a:solidFill>
                <a:latin typeface="Courier" pitchFamily="2" charset="0"/>
                <a:ea typeface="ＭＳ Ｐゴシック" panose="020B0600070205080204" pitchFamily="34" charset="-128"/>
              </a:rPr>
            </a:br>
            <a:r>
              <a:rPr lang="en-US" altLang="en-US" sz="1600" dirty="0" err="1">
                <a:solidFill>
                  <a:srgbClr val="FF0000"/>
                </a:solidFill>
                <a:latin typeface="Courier" pitchFamily="2" charset="0"/>
                <a:ea typeface="ＭＳ Ｐゴシック" panose="020B0600070205080204" pitchFamily="34" charset="-128"/>
              </a:rPr>
              <a:t>set_requestfile_path</a:t>
            </a:r>
            <a:r>
              <a:rPr lang="en-US" altLang="en-US" sz="1600" dirty="0">
                <a:solidFill>
                  <a:srgbClr val="FF0000"/>
                </a:solidFill>
                <a:latin typeface="Courier" pitchFamily="2" charset="0"/>
                <a:ea typeface="ＭＳ Ｐゴシック" panose="020B0600070205080204" pitchFamily="34" charset="-128"/>
              </a:rPr>
              <a:t>("/home/controls/</a:t>
            </a:r>
            <a:r>
              <a:rPr lang="en-US" altLang="en-US" sz="1600" dirty="0" err="1">
                <a:solidFill>
                  <a:srgbClr val="FF0000"/>
                </a:solidFill>
                <a:latin typeface="Courier" pitchFamily="2" charset="0"/>
                <a:ea typeface="ＭＳ Ｐゴシック" panose="020B0600070205080204" pitchFamily="34" charset="-128"/>
              </a:rPr>
              <a:t>var</a:t>
            </a:r>
            <a:r>
              <a:rPr lang="en-US" altLang="en-US" sz="1600" dirty="0">
                <a:solidFill>
                  <a:srgbClr val="FF0000"/>
                </a:solidFill>
                <a:latin typeface="Courier" pitchFamily="2" charset="0"/>
                <a:ea typeface="ＭＳ Ｐゴシック" panose="020B0600070205080204" pitchFamily="34" charset="-128"/>
              </a:rPr>
              <a:t>”)</a:t>
            </a:r>
            <a:br>
              <a:rPr lang="en-US" altLang="en-US" sz="1600" dirty="0">
                <a:solidFill>
                  <a:srgbClr val="FF0000"/>
                </a:solidFill>
                <a:latin typeface="Courier" pitchFamily="2" charset="0"/>
                <a:ea typeface="ＭＳ Ｐゴシック" panose="020B0600070205080204" pitchFamily="34" charset="-128"/>
              </a:rPr>
            </a:br>
            <a:r>
              <a:rPr lang="en-US" altLang="en-US" sz="1600" dirty="0" err="1">
                <a:solidFill>
                  <a:srgbClr val="FF0000"/>
                </a:solidFill>
                <a:latin typeface="Courier" pitchFamily="2" charset="0"/>
                <a:ea typeface="ＭＳ Ｐゴシック" panose="020B0600070205080204" pitchFamily="34" charset="-128"/>
              </a:rPr>
              <a:t>create_monitor_set</a:t>
            </a:r>
            <a:r>
              <a:rPr lang="en-US" altLang="en-US" sz="1600" dirty="0">
                <a:solidFill>
                  <a:srgbClr val="FF0000"/>
                </a:solidFill>
                <a:latin typeface="Courier" pitchFamily="2" charset="0"/>
                <a:ea typeface="ＭＳ Ｐゴシック" panose="020B0600070205080204" pitchFamily="34" charset="-128"/>
              </a:rPr>
              <a:t>(..)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C9F3DADE-565C-BA4B-86B6-1592E21E11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Specify What to Save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50853-19C0-674A-AB19-409644BD71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4650" y="949326"/>
            <a:ext cx="8229600" cy="493871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/>
              <a:t>Add annotations to the EPICS database:</a:t>
            </a:r>
            <a:br>
              <a:rPr lang="en-US" dirty="0"/>
            </a:br>
            <a:endParaRPr lang="en-US" dirty="0"/>
          </a:p>
          <a:p>
            <a:pPr marL="0" indent="0">
              <a:buNone/>
              <a:defRPr/>
            </a:pPr>
            <a:r>
              <a:rPr lang="en-US" sz="2400" dirty="0">
                <a:latin typeface="Courier New"/>
                <a:cs typeface="Courier New"/>
              </a:rPr>
              <a:t>	record(type, "$(S):</a:t>
            </a:r>
            <a:r>
              <a:rPr lang="en-US" sz="2400" dirty="0" err="1">
                <a:latin typeface="Courier New"/>
                <a:cs typeface="Courier New"/>
              </a:rPr>
              <a:t>SomeRecord</a:t>
            </a:r>
            <a:r>
              <a:rPr lang="en-US" sz="2400" dirty="0">
                <a:latin typeface="Courier New"/>
                <a:cs typeface="Courier New"/>
              </a:rPr>
              <a:t>")</a:t>
            </a:r>
            <a:br>
              <a:rPr lang="en-US" sz="2400" dirty="0">
                <a:latin typeface="Courier New"/>
                <a:cs typeface="Courier New"/>
              </a:rPr>
            </a:br>
            <a:r>
              <a:rPr lang="en-US" sz="2400" dirty="0">
                <a:latin typeface="Courier New"/>
                <a:cs typeface="Courier New"/>
              </a:rPr>
              <a:t>	{</a:t>
            </a:r>
            <a:br>
              <a:rPr lang="en-US" sz="2400" dirty="0">
                <a:latin typeface="Courier New"/>
                <a:cs typeface="Courier New"/>
              </a:rPr>
            </a:br>
            <a:r>
              <a:rPr lang="en-US" sz="2400" dirty="0">
                <a:latin typeface="Courier New"/>
                <a:cs typeface="Courier New"/>
              </a:rPr>
              <a:t>   	 info(</a:t>
            </a:r>
            <a:r>
              <a:rPr lang="en-US" sz="2400" dirty="0" err="1">
                <a:solidFill>
                  <a:srgbClr val="FF0000"/>
                </a:solidFill>
                <a:latin typeface="Courier New"/>
                <a:cs typeface="Courier New"/>
              </a:rPr>
              <a:t>autosaveFields</a:t>
            </a:r>
            <a:r>
              <a:rPr lang="en-US" sz="2400" dirty="0">
                <a:latin typeface="Courier New"/>
                <a:cs typeface="Courier New"/>
              </a:rPr>
              <a:t>, "VAL LOW")</a:t>
            </a:r>
            <a:br>
              <a:rPr lang="en-US" sz="2400" dirty="0">
                <a:latin typeface="Courier New"/>
                <a:cs typeface="Courier New"/>
              </a:rPr>
            </a:br>
            <a:r>
              <a:rPr lang="en-US" sz="2400" dirty="0">
                <a:latin typeface="Courier New"/>
                <a:cs typeface="Courier New"/>
              </a:rPr>
              <a:t>    	 field(LOW, "-10")</a:t>
            </a:r>
            <a:br>
              <a:rPr lang="en-US" sz="2400" dirty="0">
                <a:latin typeface="Courier New"/>
                <a:cs typeface="Courier New"/>
              </a:rPr>
            </a:br>
            <a:r>
              <a:rPr lang="en-US" sz="2400" dirty="0">
                <a:latin typeface="Courier New"/>
                <a:cs typeface="Courier New"/>
              </a:rPr>
              <a:t>      ..</a:t>
            </a:r>
          </a:p>
          <a:p>
            <a:pPr>
              <a:buFont typeface="Symbol" charset="0"/>
              <a:buChar char="·"/>
              <a:defRPr/>
            </a:pP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907856-A346-D54C-BB9E-523F4BCCA975}"/>
              </a:ext>
            </a:extLst>
          </p:cNvPr>
          <p:cNvSpPr txBox="1"/>
          <p:nvPr/>
        </p:nvSpPr>
        <p:spPr>
          <a:xfrm>
            <a:off x="1421296" y="4701209"/>
            <a:ext cx="77401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00050" lvl="1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Ultimately, autosave needs a file </a:t>
            </a:r>
            <a:r>
              <a:rPr lang="en-US" altLang="en-US" dirty="0" err="1">
                <a:ea typeface="ＭＳ Ｐゴシック" panose="020B0600070205080204" pitchFamily="34" charset="-128"/>
              </a:rPr>
              <a:t>somefile.req</a:t>
            </a:r>
            <a:r>
              <a:rPr lang="en-US" altLang="en-US" dirty="0">
                <a:ea typeface="ＭＳ Ｐゴシック" panose="020B0600070205080204" pitchFamily="34" charset="-128"/>
              </a:rPr>
              <a:t> that lists what to persist.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Could create that manually, but suggested approach is to create from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EPICS database annotations.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9373E41B-757F-A74D-B762-6BBE14A212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IOC Startup</a:t>
            </a:r>
          </a:p>
        </p:txBody>
      </p:sp>
      <p:sp>
        <p:nvSpPr>
          <p:cNvPr id="22530" name="Content Placeholder 2">
            <a:extLst>
              <a:ext uri="{FF2B5EF4-FFF2-40B4-BE49-F238E27FC236}">
                <a16:creationId xmlns:a16="http://schemas.microsoft.com/office/drawing/2014/main" id="{0A86E02C-43C9-A34C-BEFE-180188354C2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44650" y="765176"/>
            <a:ext cx="8769350" cy="5865813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# Configure file locations</a:t>
            </a:r>
            <a:b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en-US" sz="1600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epicsEnvSet</a:t>
            </a: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IOCNAME </a:t>
            </a:r>
            <a:r>
              <a:rPr lang="en-US" altLang="en-US" sz="1600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MyIOCName</a:t>
            </a:r>
            <a:b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en-US" sz="1600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epicsEnvSet</a:t>
            </a: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SAVE_DIR /home/controls/</a:t>
            </a:r>
            <a:r>
              <a:rPr lang="en-US" altLang="en-US" sz="1600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var</a:t>
            </a: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/$(IOCNAME)</a:t>
            </a:r>
          </a:p>
          <a:p>
            <a:pPr marL="0" indent="0">
              <a:buNone/>
            </a:pPr>
            <a:r>
              <a:rPr lang="en-US" altLang="en-US" sz="1600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set_requestfile_path</a:t>
            </a: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("$(SAVE_DIR)")</a:t>
            </a:r>
            <a:b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en-US" sz="1600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set_savefile_path</a:t>
            </a: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("$(SAVE_DIR)")</a:t>
            </a:r>
          </a:p>
          <a:p>
            <a:pPr marL="0" indent="0">
              <a:buNone/>
            </a:pP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# If loading </a:t>
            </a:r>
            <a:r>
              <a:rPr lang="en-US" altLang="en-US" sz="1600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save_restoreStatus.db</a:t>
            </a:r>
            <a:b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en-US" sz="1600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save_restoreSet_status_prefix</a:t>
            </a: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("$(IOCNAME):")</a:t>
            </a:r>
            <a:b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endParaRPr lang="en-US" altLang="en-US" sz="160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# Schedule a maximum of 3 sequenced backups of the .sav file</a:t>
            </a:r>
            <a:b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# every 10 minutes - .sav0, .sav1, .sav2</a:t>
            </a:r>
            <a:b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en-US" sz="1600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save_restoreSet_NumSeqFiles</a:t>
            </a: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(3)</a:t>
            </a:r>
            <a:b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en-US" sz="1600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save_restoreSet_SeqPeriodInSeconds</a:t>
            </a: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(600)</a:t>
            </a:r>
          </a:p>
          <a:p>
            <a:pPr marL="0" indent="0">
              <a:buNone/>
            </a:pP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# Arrange for restoring saved values into records</a:t>
            </a:r>
            <a:b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set_pass1_restoreFile("$(IOCNAME).sav")</a:t>
            </a:r>
          </a:p>
          <a:p>
            <a:pPr marL="0" indent="0">
              <a:buNone/>
            </a:pP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# Start IOC processes</a:t>
            </a:r>
            <a:b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en-US" sz="1600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iocInit</a:t>
            </a:r>
            <a:endParaRPr lang="en-US" altLang="en-US" sz="160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# Create request file and start periodic 'save’</a:t>
            </a:r>
            <a:b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en-US" sz="1600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makeAutosaveFileFromDbInfo</a:t>
            </a: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("$(SAVE_DIR)/$(IOCNAME).req",       				     "</a:t>
            </a:r>
            <a:r>
              <a:rPr lang="en-US" altLang="en-US" sz="1600" dirty="0" err="1">
                <a:solidFill>
                  <a:srgbClr val="FF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autosaveFields</a:t>
            </a: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")</a:t>
            </a:r>
          </a:p>
          <a:p>
            <a:pPr marL="0" indent="0">
              <a:buNone/>
            </a:pPr>
            <a:r>
              <a:rPr lang="en-US" altLang="en-US" sz="1600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create_monitor_set</a:t>
            </a: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("$(IOCNAME).</a:t>
            </a:r>
            <a:r>
              <a:rPr lang="en-US" altLang="en-US" sz="1600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req</a:t>
            </a: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", 30)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78F23F71-248F-1446-8F28-0DA963F8F3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>
                <a:ea typeface="ＭＳ Ｐゴシック" panose="020B0600070205080204" pitchFamily="34" charset="-128"/>
              </a:rPr>
              <a:t>Autosave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E2346-CAB6-7B49-98A4-23559D4013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Symbol" charset="2"/>
              <a:buChar char="·"/>
              <a:defRPr/>
            </a:pPr>
            <a:r>
              <a:rPr lang="en-US" dirty="0"/>
              <a:t>Some boilerplate for initial setup</a:t>
            </a:r>
          </a:p>
          <a:p>
            <a:pPr>
              <a:buFont typeface="Symbol" charset="2"/>
              <a:buChar char="·"/>
              <a:defRPr/>
            </a:pPr>
            <a:r>
              <a:rPr lang="en-US" dirty="0"/>
              <a:t>Later, when adding records, remember</a:t>
            </a:r>
            <a:br>
              <a:rPr lang="en-US" dirty="0"/>
            </a:br>
            <a:r>
              <a:rPr lang="en-US" dirty="0"/>
              <a:t>“</a:t>
            </a:r>
            <a:r>
              <a:rPr lang="en-US" dirty="0">
                <a:latin typeface="Courier New"/>
                <a:cs typeface="Courier New"/>
              </a:rPr>
              <a:t>info(</a:t>
            </a:r>
            <a:r>
              <a:rPr lang="en-US" dirty="0" err="1">
                <a:latin typeface="Courier New"/>
                <a:cs typeface="Courier New"/>
              </a:rPr>
              <a:t>autosaveFields</a:t>
            </a:r>
            <a:r>
              <a:rPr lang="en-US" dirty="0">
                <a:latin typeface="Courier New"/>
                <a:cs typeface="Courier New"/>
              </a:rPr>
              <a:t>, VAL)”</a:t>
            </a:r>
            <a:r>
              <a:rPr lang="en-US" dirty="0"/>
              <a:t> </a:t>
            </a:r>
          </a:p>
          <a:p>
            <a:pPr marL="0" indent="0">
              <a:buNone/>
              <a:defRPr/>
            </a:pPr>
            <a:r>
              <a:rPr lang="en-US" dirty="0">
                <a:sym typeface="Wingdings"/>
              </a:rPr>
              <a:t> IOC now restarts with previously saved</a:t>
            </a:r>
            <a:br>
              <a:rPr lang="en-US" dirty="0">
                <a:sym typeface="Wingdings"/>
              </a:rPr>
            </a:br>
            <a:r>
              <a:rPr lang="en-US" dirty="0">
                <a:sym typeface="Wingdings"/>
              </a:rPr>
              <a:t>    values</a:t>
            </a:r>
            <a:endParaRPr lang="en-US" dirty="0"/>
          </a:p>
          <a:p>
            <a:pPr>
              <a:buFont typeface="Symbol" charset="2"/>
              <a:buChar char="·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Autosave</a:t>
            </a:r>
            <a:r>
              <a:rPr lang="en-US" dirty="0"/>
              <a:t> Documentation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hlinkClick r:id="rId2"/>
              </a:rPr>
              <a:t>http://htmlpreview.github.io/?https://github.com/epics-modules/autosave/blob/R5-7-1/documentation/autoSaveRestore.html</a:t>
            </a:r>
            <a:endParaRPr lang="en-US" sz="2000" dirty="0"/>
          </a:p>
          <a:p>
            <a:r>
              <a:rPr lang="en-US" sz="2400" dirty="0"/>
              <a:t>Important nuances Section 8 – Notes on restore passes</a:t>
            </a:r>
          </a:p>
          <a:p>
            <a:r>
              <a:rPr lang="en-US" sz="2400" dirty="0"/>
              <a:t>Section 10 – Save file details</a:t>
            </a:r>
            <a:endParaRPr lang="en-US" dirty="0"/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398708607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38100">
          <a:solidFill>
            <a:schemeClr val="bg2"/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NL 16x9 template 180719" id="{91F5A9DE-0FF5-42D2-8B71-414341298470}" vid="{19B61368-BE15-4FF9-B836-7A1A3976FBB8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1ABC137-F478-48AF-94F1-527234D6D2C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C1B16D9-2895-4E60-B926-D3761C9FEA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2F5672A-8E48-4F2B-AFFD-06832CDC34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578</Words>
  <Application>Microsoft Macintosh PowerPoint</Application>
  <PresentationFormat>Widescreen</PresentationFormat>
  <Paragraphs>40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Arial Black</vt:lpstr>
      <vt:lpstr>Century Gothic</vt:lpstr>
      <vt:lpstr>Courier</vt:lpstr>
      <vt:lpstr>Courier New</vt:lpstr>
      <vt:lpstr>Symbol</vt:lpstr>
      <vt:lpstr>ORNL</vt:lpstr>
      <vt:lpstr>Autosave</vt:lpstr>
      <vt:lpstr>Purpose of “autosave” (aka. ‘bumpless save/restore’) </vt:lpstr>
      <vt:lpstr>How To Use</vt:lpstr>
      <vt:lpstr>Add Autosave to IOC</vt:lpstr>
      <vt:lpstr>Specify What to Save</vt:lpstr>
      <vt:lpstr>IOC Startup</vt:lpstr>
      <vt:lpstr>Autosave</vt:lpstr>
      <vt:lpstr>Autosave Documentation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2018-07-12T19:30:01Z</dcterms:created>
  <dcterms:modified xsi:type="dcterms:W3CDTF">2021-09-08T19:35:05Z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